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8" r:id="rId3"/>
    <p:sldId id="257" r:id="rId4"/>
    <p:sldId id="263" r:id="rId5"/>
    <p:sldId id="265" r:id="rId6"/>
    <p:sldId id="262" r:id="rId7"/>
    <p:sldId id="259" r:id="rId8"/>
    <p:sldId id="266" r:id="rId9"/>
    <p:sldId id="261" r:id="rId10"/>
  </p:sldIdLst>
  <p:sldSz cx="9144000" cy="6858000" type="screen4x3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EF8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8686" autoAdjust="0"/>
  </p:normalViewPr>
  <p:slideViewPr>
    <p:cSldViewPr>
      <p:cViewPr varScale="1">
        <p:scale>
          <a:sx n="57" d="100"/>
          <a:sy n="57" d="100"/>
        </p:scale>
        <p:origin x="-173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8BDAADBB-1621-4C7A-9BD3-2BBA0D083B1D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5AFE114D-A563-42B3-BBED-5A0DF03252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403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b="1" dirty="0" smtClean="0"/>
              <a:t>Lisa: (10 Minutes)</a:t>
            </a:r>
          </a:p>
          <a:p>
            <a:r>
              <a:rPr lang="en-CA" dirty="0" smtClean="0"/>
              <a:t>Describe TLLP – PKE</a:t>
            </a:r>
            <a:r>
              <a:rPr lang="en-CA" baseline="0" dirty="0" smtClean="0"/>
              <a:t> and funding (Ministry of Education and OTF partnership) – Action Research</a:t>
            </a:r>
          </a:p>
          <a:p>
            <a:r>
              <a:rPr lang="en-CA" baseline="0" dirty="0" smtClean="0"/>
              <a:t>Project at USS – Looking at skill development</a:t>
            </a:r>
          </a:p>
          <a:p>
            <a:r>
              <a:rPr lang="en-CA" baseline="0" dirty="0" smtClean="0"/>
              <a:t>Stage 1:  Looking at Chemistry, Biology and Physics</a:t>
            </a:r>
          </a:p>
          <a:p>
            <a:r>
              <a:rPr lang="en-CA" baseline="0" dirty="0" smtClean="0"/>
              <a:t>Stage 2:  Need to start early!  Focus on Grade 9 and 10</a:t>
            </a:r>
            <a:endParaRPr lang="en-CA" dirty="0" smtClean="0"/>
          </a:p>
          <a:p>
            <a:r>
              <a:rPr lang="en-CA" dirty="0" smtClean="0"/>
              <a:t>Pictorial representation (Literacy!!!)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E114D-A563-42B3-BBED-5A0DF032528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9764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Handout</a:t>
            </a:r>
            <a:r>
              <a:rPr lang="en-CA" baseline="0" dirty="0" smtClean="0"/>
              <a:t> provided</a:t>
            </a:r>
          </a:p>
          <a:p>
            <a:r>
              <a:rPr lang="en-CA" b="1" baseline="0" dirty="0" smtClean="0"/>
              <a:t>Margaret:  15 Minutes</a:t>
            </a:r>
          </a:p>
          <a:p>
            <a:pPr marL="235572" indent="-235572">
              <a:buAutoNum type="arabicPeriod"/>
            </a:pPr>
            <a:r>
              <a:rPr lang="en-CA" b="0" baseline="0" dirty="0" smtClean="0"/>
              <a:t>Table cloth from under dishes/ egg and pan PEOE</a:t>
            </a:r>
          </a:p>
          <a:p>
            <a:pPr marL="235572" indent="-235572">
              <a:buAutoNum type="arabicPeriod"/>
            </a:pPr>
            <a:r>
              <a:rPr lang="en-CA" b="0" dirty="0" smtClean="0"/>
              <a:t>Application</a:t>
            </a:r>
            <a:r>
              <a:rPr lang="en-CA" b="0" baseline="0" dirty="0" smtClean="0"/>
              <a:t> of demo concepts to a new problem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E114D-A563-42B3-BBED-5A0DF032528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009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Handout – Grade 1</a:t>
            </a:r>
            <a:r>
              <a:rPr lang="en-CA" baseline="0" dirty="0" smtClean="0"/>
              <a:t>0 Science</a:t>
            </a:r>
            <a:endParaRPr lang="en-CA" dirty="0" smtClean="0"/>
          </a:p>
          <a:p>
            <a:r>
              <a:rPr lang="en-CA" b="1" dirty="0" smtClean="0"/>
              <a:t>Lisa:  10 Minutes</a:t>
            </a:r>
          </a:p>
          <a:p>
            <a:r>
              <a:rPr lang="en-CA" b="0" dirty="0" smtClean="0"/>
              <a:t>Materials:  indicators, acid, base, distilled water and sample.</a:t>
            </a:r>
          </a:p>
          <a:p>
            <a:r>
              <a:rPr lang="en-CA" b="0" dirty="0" smtClean="0"/>
              <a:t>pH</a:t>
            </a:r>
            <a:r>
              <a:rPr lang="en-CA" b="0" baseline="0" dirty="0" smtClean="0"/>
              <a:t> paper for final test</a:t>
            </a:r>
          </a:p>
          <a:p>
            <a:r>
              <a:rPr lang="en-CA" b="0" dirty="0" smtClean="0"/>
              <a:t>WHMIS</a:t>
            </a:r>
            <a:r>
              <a:rPr lang="en-CA" b="0" baseline="0" dirty="0" smtClean="0"/>
              <a:t> Review</a:t>
            </a:r>
            <a:endParaRPr lang="en-CA" b="0" dirty="0" smtClean="0"/>
          </a:p>
          <a:p>
            <a:r>
              <a:rPr lang="en-CA" b="0" dirty="0" smtClean="0"/>
              <a:t>Documentation of problem solving challenges:</a:t>
            </a:r>
          </a:p>
          <a:p>
            <a:r>
              <a:rPr lang="en-CA" b="0" dirty="0" smtClean="0"/>
              <a:t>A.</a:t>
            </a:r>
            <a:r>
              <a:rPr lang="en-CA" b="0" baseline="0" dirty="0" smtClean="0"/>
              <a:t> </a:t>
            </a:r>
            <a:r>
              <a:rPr lang="en-CA" b="0" dirty="0" smtClean="0"/>
              <a:t>Picture</a:t>
            </a:r>
          </a:p>
          <a:p>
            <a:r>
              <a:rPr lang="en-CA" b="0" dirty="0" smtClean="0"/>
              <a:t>B. Question/Problem</a:t>
            </a:r>
          </a:p>
          <a:p>
            <a:r>
              <a:rPr lang="en-CA" b="0" dirty="0" smtClean="0"/>
              <a:t>C.</a:t>
            </a:r>
            <a:r>
              <a:rPr lang="en-CA" b="0" baseline="0" dirty="0" smtClean="0"/>
              <a:t> Plan</a:t>
            </a:r>
          </a:p>
          <a:p>
            <a:r>
              <a:rPr lang="en-CA" b="0" baseline="0" dirty="0" smtClean="0"/>
              <a:t>D. Data/Calculation</a:t>
            </a:r>
          </a:p>
          <a:p>
            <a:r>
              <a:rPr lang="en-CA" b="0" baseline="0" dirty="0" smtClean="0"/>
              <a:t>E. Discussion including error discussion</a:t>
            </a:r>
            <a:endParaRPr lang="en-CA" b="0" dirty="0" smtClean="0"/>
          </a:p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E114D-A563-42B3-BBED-5A0DF032528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177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Handout – Grade 10 Science</a:t>
            </a:r>
          </a:p>
          <a:p>
            <a:r>
              <a:rPr lang="en-CA" b="1" dirty="0" smtClean="0"/>
              <a:t>Lisa:  15 Minutes</a:t>
            </a:r>
          </a:p>
          <a:p>
            <a:r>
              <a:rPr lang="en-CA" b="0" dirty="0" smtClean="0"/>
              <a:t>Materials:</a:t>
            </a:r>
            <a:r>
              <a:rPr lang="en-CA" b="0" baseline="0" dirty="0" smtClean="0"/>
              <a:t>  Measuring tape, 3 Plane Mirrors, 1 Laser mounted on retort stand, Water squirt bottle, paper/pencil/ruler/protractors</a:t>
            </a:r>
          </a:p>
          <a:p>
            <a:endParaRPr lang="en-CA" b="0" dirty="0" smtClean="0"/>
          </a:p>
          <a:p>
            <a:r>
              <a:rPr lang="en-CA" b="0" dirty="0" smtClean="0"/>
              <a:t>Documentation of problem solving challenges:</a:t>
            </a:r>
          </a:p>
          <a:p>
            <a:r>
              <a:rPr lang="en-CA" b="0" dirty="0" smtClean="0"/>
              <a:t>A.</a:t>
            </a:r>
            <a:r>
              <a:rPr lang="en-CA" b="0" baseline="0" dirty="0" smtClean="0"/>
              <a:t> </a:t>
            </a:r>
            <a:r>
              <a:rPr lang="en-CA" b="0" dirty="0" smtClean="0"/>
              <a:t>Picture</a:t>
            </a:r>
          </a:p>
          <a:p>
            <a:r>
              <a:rPr lang="en-CA" b="0" dirty="0" smtClean="0"/>
              <a:t>B. Question/Problem</a:t>
            </a:r>
          </a:p>
          <a:p>
            <a:r>
              <a:rPr lang="en-CA" b="0" dirty="0" smtClean="0"/>
              <a:t>C.</a:t>
            </a:r>
            <a:r>
              <a:rPr lang="en-CA" b="0" baseline="0" dirty="0" smtClean="0"/>
              <a:t> Plan</a:t>
            </a:r>
          </a:p>
          <a:p>
            <a:r>
              <a:rPr lang="en-CA" b="0" baseline="0" dirty="0" smtClean="0"/>
              <a:t>D. Data/Calculation</a:t>
            </a:r>
          </a:p>
          <a:p>
            <a:r>
              <a:rPr lang="en-CA" b="0" baseline="0" dirty="0" smtClean="0"/>
              <a:t>E. Discussion including error discussion</a:t>
            </a:r>
            <a:endParaRPr lang="en-CA" b="0" dirty="0" smtClean="0"/>
          </a:p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E114D-A563-42B3-BBED-5A0DF032528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177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Handout provided</a:t>
            </a:r>
          </a:p>
          <a:p>
            <a:r>
              <a:rPr lang="en-CA" b="1" dirty="0" smtClean="0"/>
              <a:t>Margaret:</a:t>
            </a:r>
            <a:r>
              <a:rPr lang="en-CA" b="1" baseline="0" dirty="0" smtClean="0"/>
              <a:t>  25 Minutes</a:t>
            </a:r>
            <a:endParaRPr lang="en-CA" b="0" baseline="0" dirty="0" smtClean="0"/>
          </a:p>
          <a:p>
            <a:endParaRPr lang="en-CA" b="0" baseline="0" dirty="0" smtClean="0"/>
          </a:p>
          <a:p>
            <a:r>
              <a:rPr lang="en-CA" b="0" baseline="0" dirty="0" smtClean="0"/>
              <a:t>Materials:</a:t>
            </a:r>
          </a:p>
          <a:p>
            <a:r>
              <a:rPr lang="en-CA" b="0" baseline="0" dirty="0" smtClean="0"/>
              <a:t>Car, ruler, protractor, cup, digital scale, string, stopwatch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E114D-A563-42B3-BBED-5A0DF032528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6633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b="1" dirty="0" smtClean="0"/>
              <a:t>Lisa:</a:t>
            </a:r>
            <a:r>
              <a:rPr lang="en-CA" b="1" baseline="0" dirty="0" smtClean="0"/>
              <a:t>  5 Minutes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E114D-A563-42B3-BBED-5A0DF032528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7749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b="1" dirty="0" smtClean="0"/>
              <a:t>Lisa:</a:t>
            </a:r>
            <a:r>
              <a:rPr lang="en-CA" b="1" baseline="0" dirty="0" smtClean="0"/>
              <a:t>  10 Minutes + 10  Minutes Questions (Students, Tracy Walker (CLS), Jim </a:t>
            </a:r>
            <a:r>
              <a:rPr lang="en-CA" b="1" baseline="0" dirty="0" err="1" smtClean="0"/>
              <a:t>Markovski</a:t>
            </a:r>
            <a:r>
              <a:rPr lang="en-CA" b="1" baseline="0" dirty="0" smtClean="0"/>
              <a:t> (DDSB Board Representative) will be present)</a:t>
            </a:r>
            <a:endParaRPr lang="en-CA" b="1" dirty="0" smtClean="0"/>
          </a:p>
          <a:p>
            <a:r>
              <a:rPr lang="en-CA" dirty="0" smtClean="0"/>
              <a:t>Canadian</a:t>
            </a:r>
            <a:r>
              <a:rPr lang="en-CA" baseline="0" dirty="0" smtClean="0"/>
              <a:t> Light Source</a:t>
            </a:r>
          </a:p>
          <a:p>
            <a:r>
              <a:rPr lang="en-CA" baseline="0" dirty="0" smtClean="0"/>
              <a:t>Canadian Journal of Young Scientists</a:t>
            </a:r>
          </a:p>
          <a:p>
            <a:r>
              <a:rPr lang="en-CA" baseline="0" dirty="0" smtClean="0"/>
              <a:t>Aerosol Optical Thickness Study with University of Toronto CANDAC</a:t>
            </a:r>
          </a:p>
          <a:p>
            <a:r>
              <a:rPr lang="en-CA" baseline="0" dirty="0" smtClean="0"/>
              <a:t>Modus – </a:t>
            </a:r>
            <a:r>
              <a:rPr lang="en-CA" baseline="0" dirty="0" err="1" smtClean="0"/>
              <a:t>DeskCAT</a:t>
            </a:r>
            <a:endParaRPr lang="en-CA" baseline="0" dirty="0" smtClean="0"/>
          </a:p>
          <a:p>
            <a:r>
              <a:rPr lang="en-CA" baseline="0" dirty="0" smtClean="0"/>
              <a:t>Trips and Tours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E114D-A563-42B3-BBED-5A0DF032528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52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60506-C483-4E44-9EFE-8EFDFECDDA38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AA29F-5165-4473-AAD5-D8BCD0090D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3662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60506-C483-4E44-9EFE-8EFDFECDDA38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AA29F-5165-4473-AAD5-D8BCD0090D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3633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60506-C483-4E44-9EFE-8EFDFECDDA38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AA29F-5165-4473-AAD5-D8BCD0090D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854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60506-C483-4E44-9EFE-8EFDFECDDA38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AA29F-5165-4473-AAD5-D8BCD0090D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748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60506-C483-4E44-9EFE-8EFDFECDDA38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AA29F-5165-4473-AAD5-D8BCD0090D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8643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60506-C483-4E44-9EFE-8EFDFECDDA38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AA29F-5165-4473-AAD5-D8BCD0090D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9784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60506-C483-4E44-9EFE-8EFDFECDDA38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AA29F-5165-4473-AAD5-D8BCD0090D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7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60506-C483-4E44-9EFE-8EFDFECDDA38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AA29F-5165-4473-AAD5-D8BCD0090D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2869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60506-C483-4E44-9EFE-8EFDFECDDA38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AA29F-5165-4473-AAD5-D8BCD0090D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169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60506-C483-4E44-9EFE-8EFDFECDDA38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AA29F-5165-4473-AAD5-D8BCD0090D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1262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60506-C483-4E44-9EFE-8EFDFECDDA38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AA29F-5165-4473-AAD5-D8BCD0090D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989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560506-C483-4E44-9EFE-8EFDFECDDA38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4AA29F-5165-4473-AAD5-D8BCD0090D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05611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jpeg"/><Relationship Id="rId18" Type="http://schemas.openxmlformats.org/officeDocument/2006/relationships/image" Target="../media/image26.jpeg"/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12" Type="http://schemas.openxmlformats.org/officeDocument/2006/relationships/image" Target="../media/image20.jpeg"/><Relationship Id="rId17" Type="http://schemas.openxmlformats.org/officeDocument/2006/relationships/image" Target="../media/image25.jpe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11" Type="http://schemas.openxmlformats.org/officeDocument/2006/relationships/image" Target="../media/image19.jpeg"/><Relationship Id="rId5" Type="http://schemas.openxmlformats.org/officeDocument/2006/relationships/image" Target="../media/image13.jpeg"/><Relationship Id="rId15" Type="http://schemas.openxmlformats.org/officeDocument/2006/relationships/image" Target="../media/image23.jpe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Relationship Id="rId1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55976" y="484909"/>
            <a:ext cx="4392488" cy="4032448"/>
          </a:xfrm>
        </p:spPr>
        <p:txBody>
          <a:bodyPr>
            <a:noAutofit/>
          </a:bodyPr>
          <a:lstStyle/>
          <a:p>
            <a:r>
              <a:rPr lang="en-CA" sz="7200" b="1" dirty="0" smtClean="0">
                <a:solidFill>
                  <a:srgbClr val="FFC000"/>
                </a:solidFill>
              </a:rPr>
              <a:t>Redefining</a:t>
            </a:r>
            <a:r>
              <a:rPr lang="en-CA" sz="7200" b="1" dirty="0" smtClean="0">
                <a:solidFill>
                  <a:srgbClr val="FF0000"/>
                </a:solidFill>
              </a:rPr>
              <a:t> </a:t>
            </a:r>
            <a:r>
              <a:rPr lang="en-CA" sz="7200" b="1" dirty="0" smtClean="0">
                <a:solidFill>
                  <a:srgbClr val="7030A0"/>
                </a:solidFill>
              </a:rPr>
              <a:t>Science</a:t>
            </a:r>
            <a:r>
              <a:rPr lang="en-CA" sz="7200" b="1" dirty="0" smtClean="0"/>
              <a:t/>
            </a:r>
            <a:br>
              <a:rPr lang="en-CA" sz="7200" b="1" dirty="0" smtClean="0"/>
            </a:br>
            <a:r>
              <a:rPr lang="en-CA" sz="4000" b="1" dirty="0" smtClean="0"/>
              <a:t>in a </a:t>
            </a:r>
            <a:br>
              <a:rPr lang="en-CA" sz="4000" b="1" dirty="0" smtClean="0"/>
            </a:br>
            <a:r>
              <a:rPr lang="en-CA" sz="7200" b="1" dirty="0" smtClean="0">
                <a:solidFill>
                  <a:srgbClr val="00B050"/>
                </a:solidFill>
              </a:rPr>
              <a:t>School</a:t>
            </a:r>
            <a:endParaRPr lang="en-US" sz="7200" b="1" dirty="0">
              <a:solidFill>
                <a:srgbClr val="00B05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67744" y="5373216"/>
            <a:ext cx="6400800" cy="1032520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en-CA" dirty="0" smtClean="0"/>
              <a:t>Lisa Lim-Cole</a:t>
            </a:r>
          </a:p>
          <a:p>
            <a:pPr algn="r"/>
            <a:r>
              <a:rPr lang="en-CA" dirty="0" smtClean="0"/>
              <a:t>Margaret </a:t>
            </a:r>
            <a:r>
              <a:rPr lang="en-CA" dirty="0" err="1" smtClean="0"/>
              <a:t>Scora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6" t="2038" r="2546" b="2959"/>
          <a:stretch/>
        </p:blipFill>
        <p:spPr>
          <a:xfrm>
            <a:off x="467544" y="484909"/>
            <a:ext cx="3744416" cy="5971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4708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CA" b="1" dirty="0" smtClean="0">
                <a:solidFill>
                  <a:srgbClr val="92D050"/>
                </a:solidFill>
              </a:rPr>
              <a:t>Developing Skills</a:t>
            </a:r>
            <a:endParaRPr lang="en-US" b="1" dirty="0">
              <a:solidFill>
                <a:srgbClr val="92D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5616" y="3789040"/>
            <a:ext cx="6844685" cy="2232248"/>
          </a:xfrm>
        </p:spPr>
        <p:txBody>
          <a:bodyPr>
            <a:normAutofit fontScale="77500" lnSpcReduction="20000"/>
          </a:bodyPr>
          <a:lstStyle/>
          <a:p>
            <a:r>
              <a:rPr lang="en-CA" dirty="0" smtClean="0"/>
              <a:t>Critical Thinking and Problem Solving</a:t>
            </a:r>
          </a:p>
          <a:p>
            <a:r>
              <a:rPr lang="en-CA" dirty="0" smtClean="0"/>
              <a:t>Collaboration</a:t>
            </a:r>
          </a:p>
          <a:p>
            <a:r>
              <a:rPr lang="en-CA" dirty="0" smtClean="0"/>
              <a:t>Communication </a:t>
            </a:r>
          </a:p>
          <a:p>
            <a:pPr lvl="1"/>
            <a:r>
              <a:rPr lang="en-CA" dirty="0" smtClean="0"/>
              <a:t>words + visual representations (literacy + numeracy)</a:t>
            </a:r>
          </a:p>
          <a:p>
            <a:r>
              <a:rPr lang="en-CA" dirty="0" smtClean="0"/>
              <a:t>Creativity and Innovation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63618" y="2400672"/>
            <a:ext cx="8424936" cy="15323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sz="2400" b="1" dirty="0" smtClean="0">
                <a:solidFill>
                  <a:srgbClr val="00B0F0"/>
                </a:solidFill>
              </a:rPr>
              <a:t>Teacher Leadership and Learning Program (TLLP)</a:t>
            </a:r>
          </a:p>
          <a:p>
            <a:pPr marL="0" indent="0">
              <a:buNone/>
            </a:pPr>
            <a:r>
              <a:rPr lang="en-CA" sz="2400" b="1" dirty="0" smtClean="0">
                <a:solidFill>
                  <a:srgbClr val="00B0F0"/>
                </a:solidFill>
              </a:rPr>
              <a:t>Provincial Knowledge Exchange (PKE)</a:t>
            </a:r>
            <a:endParaRPr lang="en-CA" sz="2400" b="1" dirty="0">
              <a:solidFill>
                <a:srgbClr val="00B0F0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95535" y="1340768"/>
            <a:ext cx="8561103" cy="1440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b="1" dirty="0" smtClean="0">
                <a:solidFill>
                  <a:srgbClr val="FF0000"/>
                </a:solidFill>
              </a:rPr>
              <a:t>Cooperative Group Problem Solving, Inquiry Based Learning and 21</a:t>
            </a:r>
            <a:r>
              <a:rPr lang="en-CA" b="1" baseline="30000" dirty="0" smtClean="0">
                <a:solidFill>
                  <a:srgbClr val="FF0000"/>
                </a:solidFill>
              </a:rPr>
              <a:t>st</a:t>
            </a:r>
            <a:r>
              <a:rPr lang="en-CA" b="1" dirty="0" smtClean="0">
                <a:solidFill>
                  <a:srgbClr val="FF0000"/>
                </a:solidFill>
              </a:rPr>
              <a:t> Century Skills in Science</a:t>
            </a:r>
            <a:endParaRPr lang="en-CA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6289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CA" b="1" dirty="0" smtClean="0">
                <a:solidFill>
                  <a:srgbClr val="92D050"/>
                </a:solidFill>
              </a:rPr>
              <a:t>Extreme Demo Experience</a:t>
            </a:r>
            <a:endParaRPr lang="en-US" b="1" dirty="0">
              <a:solidFill>
                <a:srgbClr val="92D05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" y="1698249"/>
            <a:ext cx="9135972" cy="518820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028" y="1698249"/>
            <a:ext cx="9135972" cy="259410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923928" y="4077817"/>
            <a:ext cx="3600400" cy="287287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lowchart: Magnetic Disk 7"/>
          <p:cNvSpPr/>
          <p:nvPr/>
        </p:nvSpPr>
        <p:spPr>
          <a:xfrm>
            <a:off x="5868144" y="2491779"/>
            <a:ext cx="792088" cy="1800572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49" r="-149"/>
          <a:stretch/>
        </p:blipFill>
        <p:spPr>
          <a:xfrm>
            <a:off x="5627830" y="2347010"/>
            <a:ext cx="1272716" cy="85126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341"/>
          <a:stretch/>
        </p:blipFill>
        <p:spPr>
          <a:xfrm>
            <a:off x="755576" y="2361323"/>
            <a:ext cx="2519639" cy="2626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7220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CA" b="1" dirty="0" smtClean="0">
                <a:solidFill>
                  <a:srgbClr val="92D050"/>
                </a:solidFill>
              </a:rPr>
              <a:t>Chemical Disaster!</a:t>
            </a:r>
            <a:endParaRPr lang="en-US" b="1" dirty="0">
              <a:solidFill>
                <a:srgbClr val="92D05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16745" y="1484784"/>
            <a:ext cx="3667223" cy="367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TASK:</a:t>
            </a:r>
            <a:endParaRPr lang="en-US" sz="3200" dirty="0">
              <a:solidFill>
                <a:srgbClr val="FF0000"/>
              </a:solidFill>
            </a:endParaRPr>
          </a:p>
          <a:p>
            <a:r>
              <a:rPr lang="en-US" sz="3200" dirty="0"/>
              <a:t>You have arrived to class today and found a spill.  Determine how you will clean up this spill!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0646" y="1802051"/>
            <a:ext cx="3816424" cy="3037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5434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CA" b="1" dirty="0" smtClean="0">
                <a:solidFill>
                  <a:srgbClr val="92D050"/>
                </a:solidFill>
              </a:rPr>
              <a:t>Hit the Target!</a:t>
            </a:r>
            <a:endParaRPr lang="en-US" b="1" dirty="0">
              <a:solidFill>
                <a:srgbClr val="92D05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50851" y="1700808"/>
            <a:ext cx="366722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TASK:</a:t>
            </a:r>
            <a:endParaRPr lang="en-US" sz="3200" dirty="0">
              <a:solidFill>
                <a:srgbClr val="FF0000"/>
              </a:solidFill>
            </a:endParaRPr>
          </a:p>
          <a:p>
            <a:r>
              <a:rPr lang="en-CA" sz="3200" dirty="0" smtClean="0"/>
              <a:t>How will you place three mirrors in the room to hit the target?</a:t>
            </a:r>
            <a:endParaRPr lang="en-US" sz="32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037" y="1844824"/>
            <a:ext cx="38100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625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CA" b="1" dirty="0" smtClean="0">
                <a:solidFill>
                  <a:srgbClr val="92D050"/>
                </a:solidFill>
              </a:rPr>
              <a:t>VRROOM!</a:t>
            </a:r>
            <a:endParaRPr lang="en-US" b="1" dirty="0">
              <a:solidFill>
                <a:srgbClr val="92D05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9354" y="1412776"/>
            <a:ext cx="4032448" cy="302433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122405" y="4437112"/>
            <a:ext cx="697798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TASK:</a:t>
            </a:r>
            <a:endParaRPr lang="en-US" sz="3200" dirty="0">
              <a:solidFill>
                <a:srgbClr val="FF0000"/>
              </a:solidFill>
            </a:endParaRPr>
          </a:p>
          <a:p>
            <a:r>
              <a:rPr lang="en-US" sz="3200" dirty="0"/>
              <a:t>Determine the energy stored in the toy car when it is pulled back 2.0 cm.</a:t>
            </a:r>
          </a:p>
          <a:p>
            <a:r>
              <a:rPr lang="en-US" sz="32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6606894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CA" b="1" dirty="0" smtClean="0">
                <a:solidFill>
                  <a:srgbClr val="92D050"/>
                </a:solidFill>
              </a:rPr>
              <a:t>What else is happening?</a:t>
            </a:r>
            <a:endParaRPr lang="en-US" b="1" dirty="0">
              <a:solidFill>
                <a:srgbClr val="92D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Grade 9 Science – Science Fiction Novel Study</a:t>
            </a:r>
          </a:p>
          <a:p>
            <a:r>
              <a:rPr lang="en-CA" dirty="0"/>
              <a:t>G</a:t>
            </a:r>
            <a:r>
              <a:rPr lang="en-CA" dirty="0" smtClean="0"/>
              <a:t>rade 9 and 10 All Year Science and Math</a:t>
            </a:r>
            <a:r>
              <a:rPr lang="en-US" dirty="0" smtClean="0"/>
              <a:t> Program</a:t>
            </a:r>
          </a:p>
          <a:p>
            <a:r>
              <a:rPr lang="en-CA" dirty="0" smtClean="0"/>
              <a:t>College Physics and Construction/Tech Partnership</a:t>
            </a:r>
          </a:p>
          <a:p>
            <a:r>
              <a:rPr lang="en-CA" dirty="0" smtClean="0"/>
              <a:t>Physics and Mathematics Partnership</a:t>
            </a:r>
          </a:p>
        </p:txBody>
      </p:sp>
    </p:spTree>
    <p:extLst>
      <p:ext uri="{BB962C8B-B14F-4D97-AF65-F5344CB8AC3E}">
        <p14:creationId xmlns:p14="http://schemas.microsoft.com/office/powerpoint/2010/main" val="20128460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574883_424222564333501_891130026_n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21" b="11490"/>
          <a:stretch/>
        </p:blipFill>
        <p:spPr>
          <a:xfrm>
            <a:off x="4203009" y="1254153"/>
            <a:ext cx="4483791" cy="228638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09701" y="869753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7" name="Picture 6" descr="625540_424222591000165_1906035536_n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615" y="1239085"/>
            <a:ext cx="3452178" cy="2301452"/>
          </a:xfrm>
          <a:prstGeom prst="rect">
            <a:avLst/>
          </a:prstGeom>
        </p:spPr>
      </p:pic>
      <p:pic>
        <p:nvPicPr>
          <p:cNvPr id="4" name="Picture 3" descr="487349_424635920958832_752501135_n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32" b="10855"/>
          <a:stretch/>
        </p:blipFill>
        <p:spPr>
          <a:xfrm>
            <a:off x="1691680" y="3645024"/>
            <a:ext cx="5355332" cy="3038729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CA" b="1" smtClean="0">
                <a:solidFill>
                  <a:srgbClr val="92D050"/>
                </a:solidFill>
              </a:rPr>
              <a:t>What else is happening?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03722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CA" b="1" dirty="0" smtClean="0">
                <a:solidFill>
                  <a:srgbClr val="92D050"/>
                </a:solidFill>
              </a:rPr>
              <a:t>Extensions of the Classroom</a:t>
            </a:r>
            <a:endParaRPr lang="en-US" b="1" dirty="0">
              <a:solidFill>
                <a:srgbClr val="92D05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556792"/>
            <a:ext cx="5688632" cy="424891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439079"/>
            <a:ext cx="6660232" cy="444015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439079"/>
            <a:ext cx="6564221" cy="492316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950" y="1415598"/>
            <a:ext cx="3246107" cy="4869160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7" b="10861"/>
          <a:stretch/>
        </p:blipFill>
        <p:spPr bwMode="auto">
          <a:xfrm>
            <a:off x="720716" y="1632315"/>
            <a:ext cx="7774576" cy="3768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02" b="10850"/>
          <a:stretch/>
        </p:blipFill>
        <p:spPr bwMode="auto">
          <a:xfrm>
            <a:off x="360357" y="1556792"/>
            <a:ext cx="8495292" cy="4100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415598"/>
            <a:ext cx="5525586" cy="46988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55" t="1" r="21563" b="-2337"/>
          <a:stretch/>
        </p:blipFill>
        <p:spPr>
          <a:xfrm rot="5400000">
            <a:off x="2281237" y="838213"/>
            <a:ext cx="4809042" cy="595940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82" t="23693" r="11812" b="15201"/>
          <a:stretch/>
        </p:blipFill>
        <p:spPr>
          <a:xfrm>
            <a:off x="720716" y="1632315"/>
            <a:ext cx="7343164" cy="417339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18" r="15937"/>
          <a:stretch/>
        </p:blipFill>
        <p:spPr>
          <a:xfrm rot="5400000">
            <a:off x="2292287" y="924259"/>
            <a:ext cx="4995395" cy="604286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7" r="19207"/>
          <a:stretch/>
        </p:blipFill>
        <p:spPr>
          <a:xfrm rot="5400000">
            <a:off x="2121706" y="1636123"/>
            <a:ext cx="4541182" cy="475608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64" r="12862"/>
          <a:stretch/>
        </p:blipFill>
        <p:spPr>
          <a:xfrm rot="5400000">
            <a:off x="1662321" y="1173705"/>
            <a:ext cx="5459951" cy="545391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323" y="1600428"/>
            <a:ext cx="5796136" cy="432921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29323" y="1899919"/>
            <a:ext cx="5357362" cy="400148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25" t="24810" r="-314" b="28908"/>
          <a:stretch/>
        </p:blipFill>
        <p:spPr>
          <a:xfrm>
            <a:off x="868674" y="2184567"/>
            <a:ext cx="7478660" cy="3160933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6968" y="1661972"/>
            <a:ext cx="5508104" cy="4114078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878957" y="421734"/>
            <a:ext cx="7709614" cy="58785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CA" sz="7200" b="1" dirty="0" smtClean="0">
                <a:solidFill>
                  <a:srgbClr val="00B0F0"/>
                </a:solidFill>
              </a:rPr>
              <a:t>Inspiring</a:t>
            </a:r>
            <a:r>
              <a:rPr lang="en-CA" sz="6000" b="1" dirty="0" smtClean="0"/>
              <a:t> </a:t>
            </a:r>
            <a:r>
              <a:rPr lang="en-CA" sz="6000" b="1" dirty="0" smtClean="0">
                <a:solidFill>
                  <a:srgbClr val="FFC000"/>
                </a:solidFill>
              </a:rPr>
              <a:t>Students</a:t>
            </a:r>
            <a:r>
              <a:rPr lang="en-CA" sz="6000" b="1" dirty="0" smtClean="0"/>
              <a:t> </a:t>
            </a:r>
            <a:r>
              <a:rPr lang="en-CA" sz="6000" b="1" dirty="0" smtClean="0">
                <a:solidFill>
                  <a:srgbClr val="00B050"/>
                </a:solidFill>
              </a:rPr>
              <a:t>to</a:t>
            </a:r>
            <a:r>
              <a:rPr lang="en-CA" sz="6000" b="1" dirty="0" smtClean="0"/>
              <a:t> </a:t>
            </a:r>
          </a:p>
          <a:p>
            <a:endParaRPr lang="en-CA" sz="1600" b="1" dirty="0"/>
          </a:p>
          <a:p>
            <a:r>
              <a:rPr lang="en-CA" sz="9600" b="1" dirty="0" smtClean="0">
                <a:solidFill>
                  <a:srgbClr val="C00000"/>
                </a:solidFill>
              </a:rPr>
              <a:t>W</a:t>
            </a:r>
            <a:r>
              <a:rPr lang="en-CA" sz="6000" b="1" dirty="0" smtClean="0">
                <a:solidFill>
                  <a:srgbClr val="C00000"/>
                </a:solidFill>
              </a:rPr>
              <a:t>onder,</a:t>
            </a:r>
            <a:r>
              <a:rPr lang="en-CA" sz="6000" b="1" dirty="0" smtClean="0"/>
              <a:t> </a:t>
            </a:r>
          </a:p>
          <a:p>
            <a:r>
              <a:rPr lang="en-CA" sz="6000" b="1" dirty="0"/>
              <a:t> </a:t>
            </a:r>
            <a:r>
              <a:rPr lang="en-CA" sz="6000" b="1" dirty="0" smtClean="0"/>
              <a:t>         </a:t>
            </a:r>
            <a:r>
              <a:rPr lang="en-CA" sz="9600" b="1" dirty="0" smtClean="0">
                <a:solidFill>
                  <a:srgbClr val="FFFF00"/>
                </a:solidFill>
              </a:rPr>
              <a:t>Q</a:t>
            </a:r>
            <a:r>
              <a:rPr lang="en-CA" sz="6000" b="1" dirty="0" smtClean="0">
                <a:solidFill>
                  <a:srgbClr val="FFFF00"/>
                </a:solidFill>
              </a:rPr>
              <a:t>uestion,</a:t>
            </a:r>
            <a:r>
              <a:rPr lang="en-CA" sz="6000" b="1" dirty="0" smtClean="0"/>
              <a:t> &amp;</a:t>
            </a:r>
          </a:p>
          <a:p>
            <a:r>
              <a:rPr lang="en-CA" sz="6000" b="1" dirty="0"/>
              <a:t> </a:t>
            </a:r>
            <a:r>
              <a:rPr lang="en-CA" sz="6000" b="1" dirty="0" smtClean="0"/>
              <a:t>                     </a:t>
            </a:r>
            <a:r>
              <a:rPr lang="en-CA" sz="9600" b="1" dirty="0" smtClean="0">
                <a:solidFill>
                  <a:srgbClr val="5EF856"/>
                </a:solidFill>
              </a:rPr>
              <a:t>D</a:t>
            </a:r>
            <a:r>
              <a:rPr lang="en-CA" sz="6000" b="1" dirty="0" smtClean="0">
                <a:solidFill>
                  <a:srgbClr val="5EF856"/>
                </a:solidFill>
              </a:rPr>
              <a:t>iscover!</a:t>
            </a:r>
          </a:p>
        </p:txBody>
      </p:sp>
    </p:spTree>
    <p:extLst>
      <p:ext uri="{BB962C8B-B14F-4D97-AF65-F5344CB8AC3E}">
        <p14:creationId xmlns:p14="http://schemas.microsoft.com/office/powerpoint/2010/main" val="23317859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000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000"/>
                            </p:stCondLst>
                            <p:childTnLst>
                              <p:par>
                                <p:cTn id="4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000"/>
                            </p:stCondLst>
                            <p:childTnLst>
                              <p:par>
                                <p:cTn id="4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000"/>
                            </p:stCondLst>
                            <p:childTnLst>
                              <p:par>
                                <p:cTn id="5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000"/>
                            </p:stCondLst>
                            <p:childTnLst>
                              <p:par>
                                <p:cTn id="6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2000"/>
                            </p:stCondLst>
                            <p:childTnLst>
                              <p:par>
                                <p:cTn id="7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7000"/>
                            </p:stCondLst>
                            <p:childTnLst>
                              <p:par>
                                <p:cTn id="8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2000"/>
                            </p:stCondLst>
                            <p:childTnLst>
                              <p:par>
                                <p:cTn id="8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7000"/>
                            </p:stCondLst>
                            <p:childTnLst>
                              <p:par>
                                <p:cTn id="9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00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2000"/>
                            </p:stCondLst>
                            <p:childTnLst>
                              <p:par>
                                <p:cTn id="10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50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7000"/>
                            </p:stCondLst>
                            <p:childTnLst>
                              <p:par>
                                <p:cTn id="11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70000"/>
                            </p:stCondLst>
                            <p:childTnLst>
                              <p:par>
                                <p:cTn id="1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72000"/>
                            </p:stCondLst>
                            <p:childTnLst>
                              <p:par>
                                <p:cTn id="12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75000"/>
                            </p:stCondLst>
                            <p:childTnLst>
                              <p:par>
                                <p:cTn id="1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77000"/>
                            </p:stCondLst>
                            <p:childTnLst>
                              <p:par>
                                <p:cTn id="12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3616</TotalTime>
  <Words>450</Words>
  <Application>Microsoft Office PowerPoint</Application>
  <PresentationFormat>On-screen Show (4:3)</PresentationFormat>
  <Paragraphs>85</Paragraphs>
  <Slides>9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Redefining Science in a  School</vt:lpstr>
      <vt:lpstr>Developing Skills</vt:lpstr>
      <vt:lpstr>Extreme Demo Experience</vt:lpstr>
      <vt:lpstr>Chemical Disaster!</vt:lpstr>
      <vt:lpstr>Hit the Target!</vt:lpstr>
      <vt:lpstr>VRROOM!</vt:lpstr>
      <vt:lpstr>What else is happening?</vt:lpstr>
      <vt:lpstr>PowerPoint Presentation</vt:lpstr>
      <vt:lpstr>Extensions of the Classroom</vt:lpstr>
    </vt:vector>
  </TitlesOfParts>
  <Company>Durham District School Board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Redefining Science in a School</dc:title>
  <dc:creator>LISA COLE</dc:creator>
  <cp:lastModifiedBy>LISA COLE</cp:lastModifiedBy>
  <cp:revision>45</cp:revision>
  <cp:lastPrinted>2014-05-06T23:59:48Z</cp:lastPrinted>
  <dcterms:created xsi:type="dcterms:W3CDTF">2014-04-03T12:54:25Z</dcterms:created>
  <dcterms:modified xsi:type="dcterms:W3CDTF">2014-05-09T21:47:48Z</dcterms:modified>
</cp:coreProperties>
</file>